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8288000" cy="10287000"/>
  <p:notesSz cx="6858000" cy="9144000"/>
  <p:embeddedFontLst>
    <p:embeddedFont>
      <p:font typeface="Garet" panose="020B0604020202020204" charset="0"/>
      <p:regular r:id="rId9"/>
    </p:embeddedFont>
    <p:embeddedFont>
      <p:font typeface="Garet Bold" panose="020B0604020202020204" charset="0"/>
      <p:regular r:id="rId10"/>
    </p:embeddedFont>
    <p:embeddedFont>
      <p:font typeface="Garet Italics" panose="020B0604020202020204" charset="0"/>
      <p:regular r:id="rId11"/>
    </p:embeddedFont>
    <p:embeddedFont>
      <p:font typeface="Open Sauce Bold" panose="020B0604020202020204" charset="0"/>
      <p:regular r:id="rId12"/>
    </p:embeddedFont>
    <p:embeddedFont>
      <p:font typeface="Rakkas" panose="020B0604020202020204" charset="-78"/>
      <p:regular r:id="rId13"/>
    </p:embeddedFont>
    <p:embeddedFont>
      <p:font typeface="Roca On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9B7FBA-4D88-4E49-9648-BAED800861BC}" v="776" dt="2026-01-28T03:29:19.4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11.svg"/><Relationship Id="rId4" Type="http://schemas.openxmlformats.org/officeDocument/2006/relationships/image" Target="../media/image19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1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64953" y="-628442"/>
            <a:ext cx="7648793" cy="11045189"/>
          </a:xfrm>
          <a:custGeom>
            <a:avLst/>
            <a:gdLst/>
            <a:ahLst/>
            <a:cxnLst/>
            <a:rect l="l" t="t" r="r" b="b"/>
            <a:pathLst>
              <a:path w="7648793" h="11045189">
                <a:moveTo>
                  <a:pt x="0" y="0"/>
                </a:moveTo>
                <a:lnTo>
                  <a:pt x="7648794" y="0"/>
                </a:lnTo>
                <a:lnTo>
                  <a:pt x="7648794" y="11045189"/>
                </a:lnTo>
                <a:lnTo>
                  <a:pt x="0" y="11045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99108" y="1028700"/>
            <a:ext cx="2060192" cy="206019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2800"/>
            </a:solidFill>
            <a:ln w="47625" cap="sq">
              <a:solidFill>
                <a:srgbClr val="FFAF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948825"/>
            <a:ext cx="918424" cy="996317"/>
          </a:xfrm>
          <a:custGeom>
            <a:avLst/>
            <a:gdLst/>
            <a:ahLst/>
            <a:cxnLst/>
            <a:rect l="l" t="t" r="r" b="b"/>
            <a:pathLst>
              <a:path w="918424" h="996317">
                <a:moveTo>
                  <a:pt x="0" y="0"/>
                </a:moveTo>
                <a:lnTo>
                  <a:pt x="918424" y="0"/>
                </a:lnTo>
                <a:lnTo>
                  <a:pt x="918424" y="996317"/>
                </a:lnTo>
                <a:lnTo>
                  <a:pt x="0" y="9963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417190"/>
            <a:ext cx="8336253" cy="144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8000" dirty="0">
                <a:solidFill>
                  <a:srgbClr val="3C7F72"/>
                </a:solidFill>
                <a:latin typeface="Rakkas"/>
                <a:ea typeface="Rakkas"/>
                <a:cs typeface="Rakkas"/>
                <a:sym typeface="Rakkas"/>
              </a:rPr>
              <a:t>Accessible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888674"/>
            <a:ext cx="10800757" cy="85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7500">
                <a:solidFill>
                  <a:srgbClr val="D34A24"/>
                </a:solidFill>
                <a:latin typeface="Rakkas"/>
                <a:ea typeface="Rakkas"/>
                <a:cs typeface="Rakkas"/>
                <a:sym typeface="Rakkas"/>
              </a:rPr>
              <a:t>Prototyping Software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175133"/>
            <a:ext cx="861038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i="1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Phase 1 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905240"/>
            <a:ext cx="4756684" cy="733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5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Tristin Bates, Melody Shih, </a:t>
            </a:r>
            <a:endParaRPr lang="en-US" sz="2199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5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Troy Franks and Munene Mwenda</a:t>
            </a:r>
            <a:endParaRPr lang="en-US" sz="2150" dirty="0">
              <a:solidFill>
                <a:srgbClr val="000000"/>
              </a:solidFill>
              <a:latin typeface="Garet"/>
              <a:ea typeface="Garet"/>
              <a:cs typeface="Gare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31677" y="-108708"/>
            <a:ext cx="10563275" cy="10621209"/>
          </a:xfrm>
          <a:custGeom>
            <a:avLst/>
            <a:gdLst/>
            <a:ahLst/>
            <a:cxnLst/>
            <a:rect l="l" t="t" r="r" b="b"/>
            <a:pathLst>
              <a:path w="10563275" h="10621209">
                <a:moveTo>
                  <a:pt x="0" y="0"/>
                </a:moveTo>
                <a:lnTo>
                  <a:pt x="10563275" y="0"/>
                </a:lnTo>
                <a:lnTo>
                  <a:pt x="10563275" y="10621209"/>
                </a:lnTo>
                <a:lnTo>
                  <a:pt x="0" y="10621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4054" y="1197738"/>
            <a:ext cx="2060192" cy="206019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32579" y="954874"/>
            <a:ext cx="5985250" cy="8774479"/>
            <a:chOff x="0" y="0"/>
            <a:chExt cx="1576362" cy="23109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76362" cy="2310974"/>
            </a:xfrm>
            <a:custGeom>
              <a:avLst/>
              <a:gdLst/>
              <a:ahLst/>
              <a:cxnLst/>
              <a:rect l="l" t="t" r="r" b="b"/>
              <a:pathLst>
                <a:path w="1576362" h="2310974">
                  <a:moveTo>
                    <a:pt x="0" y="0"/>
                  </a:moveTo>
                  <a:lnTo>
                    <a:pt x="1576362" y="0"/>
                  </a:lnTo>
                  <a:lnTo>
                    <a:pt x="1576362" y="2310974"/>
                  </a:lnTo>
                  <a:lnTo>
                    <a:pt x="0" y="2310974"/>
                  </a:ln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76362" cy="2358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66902" y="1197738"/>
            <a:ext cx="5316604" cy="8229600"/>
            <a:chOff x="0" y="0"/>
            <a:chExt cx="7088806" cy="109728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28445" r="28445"/>
            <a:stretch>
              <a:fillRect/>
            </a:stretch>
          </p:blipFill>
          <p:spPr>
            <a:xfrm>
              <a:off x="0" y="0"/>
              <a:ext cx="7088806" cy="10972800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>
            <a:off x="10139362" y="631624"/>
            <a:ext cx="3033220" cy="794152"/>
          </a:xfrm>
          <a:custGeom>
            <a:avLst/>
            <a:gdLst/>
            <a:ahLst/>
            <a:cxnLst/>
            <a:rect l="l" t="t" r="r" b="b"/>
            <a:pathLst>
              <a:path w="3033220" h="794152">
                <a:moveTo>
                  <a:pt x="0" y="0"/>
                </a:moveTo>
                <a:lnTo>
                  <a:pt x="3033219" y="0"/>
                </a:lnTo>
                <a:lnTo>
                  <a:pt x="3033219" y="794152"/>
                </a:lnTo>
                <a:lnTo>
                  <a:pt x="0" y="794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7579202" y="8095113"/>
            <a:ext cx="1163187" cy="11631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97400" y="1838705"/>
            <a:ext cx="6910589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9399" u="none">
                <a:solidFill>
                  <a:srgbClr val="D34A24"/>
                </a:solidFill>
                <a:latin typeface="Rakkas"/>
                <a:ea typeface="Rakkas"/>
                <a:cs typeface="Rakkas"/>
                <a:sym typeface="Rakkas"/>
              </a:rPr>
              <a:t>Agenda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7400" y="3972852"/>
            <a:ext cx="769795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Problem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7400" y="4602700"/>
            <a:ext cx="769795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Gap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7400" y="6492244"/>
            <a:ext cx="769795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Objectives</a:t>
            </a:r>
          </a:p>
        </p:txBody>
      </p:sp>
      <p:sp>
        <p:nvSpPr>
          <p:cNvPr id="20" name="TextBox 20"/>
          <p:cNvSpPr txBox="1"/>
          <p:nvPr/>
        </p:nvSpPr>
        <p:spPr>
          <a:xfrm rot="19777211">
            <a:off x="161555" y="1396053"/>
            <a:ext cx="1867096" cy="382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b="1" spc="51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TODAYS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7400" y="5232548"/>
            <a:ext cx="769795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Research Questions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7400" y="5862396"/>
            <a:ext cx="769795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Proposed Direction</a:t>
            </a:r>
          </a:p>
        </p:txBody>
      </p:sp>
    </p:spTree>
  </p:cSld>
  <p:clrMapOvr>
    <a:masterClrMapping/>
  </p:clrMapOvr>
  <p:transition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4A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23432" y="-206158"/>
            <a:ext cx="14022379" cy="11331378"/>
            <a:chOff x="0" y="0"/>
            <a:chExt cx="3693137" cy="29843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93137" cy="2984396"/>
            </a:xfrm>
            <a:custGeom>
              <a:avLst/>
              <a:gdLst/>
              <a:ahLst/>
              <a:cxnLst/>
              <a:rect l="l" t="t" r="r" b="b"/>
              <a:pathLst>
                <a:path w="3693137" h="2984396">
                  <a:moveTo>
                    <a:pt x="0" y="0"/>
                  </a:moveTo>
                  <a:lnTo>
                    <a:pt x="3693137" y="0"/>
                  </a:lnTo>
                  <a:lnTo>
                    <a:pt x="3693137" y="2984396"/>
                  </a:lnTo>
                  <a:lnTo>
                    <a:pt x="0" y="2984396"/>
                  </a:lnTo>
                  <a:close/>
                </a:path>
              </a:pathLst>
            </a:custGeom>
            <a:solidFill>
              <a:srgbClr val="FFFB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693137" cy="3051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5316604" cy="8229600"/>
            <a:chOff x="0" y="0"/>
            <a:chExt cx="7088806" cy="109728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r="56957"/>
            <a:stretch>
              <a:fillRect/>
            </a:stretch>
          </p:blipFill>
          <p:spPr>
            <a:xfrm>
              <a:off x="0" y="0"/>
              <a:ext cx="7088806" cy="109728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7560152" y="8095113"/>
            <a:ext cx="1163187" cy="116318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407926" y="584820"/>
            <a:ext cx="2060192" cy="206019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75731" y="1216262"/>
            <a:ext cx="10183569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C7F72"/>
                </a:solidFill>
                <a:latin typeface="Rakkas"/>
                <a:ea typeface="Rakkas"/>
                <a:cs typeface="Rakkas"/>
                <a:sym typeface="Rakkas"/>
              </a:rPr>
              <a:t>The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75731" y="3859563"/>
            <a:ext cx="10183569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Current UI prototyping software, such as Figma, often leave many groups of people behind.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65282" y="8042512"/>
            <a:ext cx="9794018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Prototyping is critical for the SDLC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Excludes visually impaired developers and beginners</a:t>
            </a:r>
          </a:p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Reduces collaboration and early feedback.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75731" y="7448731"/>
            <a:ext cx="1018356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Why do these problems matter?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65282" y="5734176"/>
            <a:ext cx="9794018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Prototyping tools are visually complex.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Limited support for screen readers and assistive tech.</a:t>
            </a:r>
          </a:p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Steep learning curves for beginners.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75731" y="5140396"/>
            <a:ext cx="1018356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Problems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75731" y="2487963"/>
            <a:ext cx="10183569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D34A24"/>
                </a:solidFill>
                <a:latin typeface="Roca One"/>
                <a:ea typeface="Roca One"/>
                <a:cs typeface="Roca One"/>
                <a:sym typeface="Roca One"/>
              </a:rPr>
              <a:t>Problem</a:t>
            </a:r>
          </a:p>
        </p:txBody>
      </p:sp>
      <p:sp>
        <p:nvSpPr>
          <p:cNvPr id="20" name="TextBox 20"/>
          <p:cNvSpPr txBox="1"/>
          <p:nvPr/>
        </p:nvSpPr>
        <p:spPr>
          <a:xfrm rot="2570800">
            <a:off x="11095955" y="664838"/>
            <a:ext cx="1767591" cy="76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b="1" spc="25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SHORT BRIEF</a:t>
            </a:r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2170392" y="790882"/>
            <a:ext cx="3033220" cy="794152"/>
          </a:xfrm>
          <a:custGeom>
            <a:avLst/>
            <a:gdLst/>
            <a:ahLst/>
            <a:cxnLst/>
            <a:rect l="l" t="t" r="r" b="b"/>
            <a:pathLst>
              <a:path w="3033220" h="794152">
                <a:moveTo>
                  <a:pt x="0" y="0"/>
                </a:moveTo>
                <a:lnTo>
                  <a:pt x="3033220" y="0"/>
                </a:lnTo>
                <a:lnTo>
                  <a:pt x="3033220" y="794152"/>
                </a:lnTo>
                <a:lnTo>
                  <a:pt x="0" y="794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075731" y="5850288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8"/>
                </a:lnTo>
                <a:lnTo>
                  <a:pt x="0" y="2932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075731" y="6270162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075731" y="6687266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8"/>
                </a:lnTo>
                <a:lnTo>
                  <a:pt x="0" y="2932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075731" y="8220355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075731" y="8640229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7075731" y="9057333"/>
            <a:ext cx="293279" cy="293279"/>
          </a:xfrm>
          <a:custGeom>
            <a:avLst/>
            <a:gdLst/>
            <a:ahLst/>
            <a:cxnLst/>
            <a:rect l="l" t="t" r="r" b="b"/>
            <a:pathLst>
              <a:path w="293279" h="293279">
                <a:moveTo>
                  <a:pt x="0" y="0"/>
                </a:moveTo>
                <a:lnTo>
                  <a:pt x="293279" y="0"/>
                </a:lnTo>
                <a:lnTo>
                  <a:pt x="293279" y="293279"/>
                </a:lnTo>
                <a:lnTo>
                  <a:pt x="0" y="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ircl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8930" y="3622204"/>
            <a:ext cx="994954" cy="994954"/>
          </a:xfrm>
          <a:custGeom>
            <a:avLst/>
            <a:gdLst/>
            <a:ahLst/>
            <a:cxnLst/>
            <a:rect l="l" t="t" r="r" b="b"/>
            <a:pathLst>
              <a:path w="994954" h="994954">
                <a:moveTo>
                  <a:pt x="0" y="0"/>
                </a:moveTo>
                <a:lnTo>
                  <a:pt x="994954" y="0"/>
                </a:lnTo>
                <a:lnTo>
                  <a:pt x="994954" y="994953"/>
                </a:lnTo>
                <a:lnTo>
                  <a:pt x="0" y="994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88009" y="3632665"/>
            <a:ext cx="994954" cy="994954"/>
          </a:xfrm>
          <a:custGeom>
            <a:avLst/>
            <a:gdLst/>
            <a:ahLst/>
            <a:cxnLst/>
            <a:rect l="l" t="t" r="r" b="b"/>
            <a:pathLst>
              <a:path w="994954" h="994954">
                <a:moveTo>
                  <a:pt x="0" y="0"/>
                </a:moveTo>
                <a:lnTo>
                  <a:pt x="994953" y="0"/>
                </a:lnTo>
                <a:lnTo>
                  <a:pt x="994953" y="994953"/>
                </a:lnTo>
                <a:lnTo>
                  <a:pt x="0" y="994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95993" y="3672308"/>
            <a:ext cx="994954" cy="994954"/>
          </a:xfrm>
          <a:custGeom>
            <a:avLst/>
            <a:gdLst/>
            <a:ahLst/>
            <a:cxnLst/>
            <a:rect l="l" t="t" r="r" b="b"/>
            <a:pathLst>
              <a:path w="994954" h="994954">
                <a:moveTo>
                  <a:pt x="0" y="0"/>
                </a:moveTo>
                <a:lnTo>
                  <a:pt x="994954" y="0"/>
                </a:lnTo>
                <a:lnTo>
                  <a:pt x="994954" y="994953"/>
                </a:lnTo>
                <a:lnTo>
                  <a:pt x="0" y="9949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52628" y="-259189"/>
            <a:ext cx="19027094" cy="2985381"/>
          </a:xfrm>
          <a:custGeom>
            <a:avLst/>
            <a:gdLst/>
            <a:ahLst/>
            <a:cxnLst/>
            <a:rect l="l" t="t" r="r" b="b"/>
            <a:pathLst>
              <a:path w="19027094" h="2985381">
                <a:moveTo>
                  <a:pt x="0" y="0"/>
                </a:moveTo>
                <a:lnTo>
                  <a:pt x="19027093" y="0"/>
                </a:lnTo>
                <a:lnTo>
                  <a:pt x="19027093" y="2985381"/>
                </a:lnTo>
                <a:lnTo>
                  <a:pt x="0" y="29853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2152" b="-302875"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-407073" y="25737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254673" y="27261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5894578" y="1028700"/>
            <a:ext cx="2068662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D34A24"/>
                </a:solidFill>
                <a:latin typeface="Rakkas"/>
                <a:ea typeface="Rakkas"/>
                <a:cs typeface="Rakkas"/>
                <a:sym typeface="Rakkas"/>
              </a:rPr>
              <a:t>Gap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11287" y="1030742"/>
            <a:ext cx="6852524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C7F72"/>
                </a:solidFill>
                <a:latin typeface="Rakkas"/>
                <a:ea typeface="Rakkas"/>
                <a:cs typeface="Rakkas"/>
                <a:sym typeface="Rakkas"/>
              </a:rPr>
              <a:t>Analysis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511856" y="8658564"/>
            <a:ext cx="1163187" cy="116318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7808949" y="9073288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A90B8B-6193-8F41-D641-D3681E3BA9FA}"/>
              </a:ext>
            </a:extLst>
          </p:cNvPr>
          <p:cNvSpPr txBox="1"/>
          <p:nvPr/>
        </p:nvSpPr>
        <p:spPr>
          <a:xfrm>
            <a:off x="2031167" y="4821733"/>
            <a:ext cx="4247039" cy="373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Garet"/>
                <a:ea typeface="+mn-lt"/>
                <a:cs typeface="+mn-lt"/>
                <a:sym typeface="Garet"/>
              </a:rPr>
              <a:t>Emphasizes efficiency, productivity, and visual fidelity</a:t>
            </a:r>
            <a:endParaRPr lang="en-US">
              <a:latin typeface="Garet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Garet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Garet"/>
                <a:ea typeface="+mn-lt"/>
                <a:cs typeface="+mn-lt"/>
                <a:sym typeface="Garet"/>
              </a:rPr>
              <a:t>Rapid and data-driven prototyping improves speed and usability</a:t>
            </a:r>
            <a:endParaRPr lang="en-US">
              <a:latin typeface="Garet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Garet"/>
              <a:ea typeface="Calibri"/>
              <a:cs typeface="Calibri"/>
            </a:endParaRPr>
          </a:p>
          <a:p>
            <a:pPr marL="342900" indent="-342900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Garet"/>
                <a:ea typeface="+mn-lt"/>
                <a:cs typeface="+mn-lt"/>
                <a:sym typeface="Garet"/>
              </a:rPr>
              <a:t>Especially beneficial for novice designers</a:t>
            </a:r>
            <a:endParaRPr lang="en-US" dirty="0">
              <a:latin typeface="Garet"/>
              <a:ea typeface="+mn-lt"/>
              <a:cs typeface="+mn-lt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60AEA4D0-29B5-9F2F-1D65-75476D907450}"/>
              </a:ext>
            </a:extLst>
          </p:cNvPr>
          <p:cNvSpPr txBox="1"/>
          <p:nvPr/>
        </p:nvSpPr>
        <p:spPr>
          <a:xfrm>
            <a:off x="7494293" y="4816765"/>
            <a:ext cx="4811575" cy="3125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dirty="0">
                <a:latin typeface="Garet"/>
              </a:rPr>
              <a:t>Prototypes treated mainly as visual artifacts</a:t>
            </a:r>
            <a:endParaRPr lang="en-US"/>
          </a:p>
          <a:p>
            <a:pPr marL="342900" indent="-342900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dirty="0">
                <a:latin typeface="Garet"/>
              </a:rPr>
              <a:t>Little consideration of how assistive technologies interact during design</a:t>
            </a:r>
          </a:p>
          <a:p>
            <a:pPr marL="342900" indent="-342900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dirty="0">
                <a:latin typeface="Garet"/>
              </a:rPr>
              <a:t>Accessibility addressed late, usually during testing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04C4529F-CDDE-EB2D-35C1-060FA9CA9237}"/>
              </a:ext>
            </a:extLst>
          </p:cNvPr>
          <p:cNvSpPr txBox="1"/>
          <p:nvPr/>
        </p:nvSpPr>
        <p:spPr>
          <a:xfrm>
            <a:off x="13464255" y="4818308"/>
            <a:ext cx="4426837" cy="4023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Limited research on semantic, non-visual prototypes</a:t>
            </a:r>
            <a:endParaRPr lang="en-US" dirty="0"/>
          </a:p>
          <a:p>
            <a:pPr marL="342900" indent="-342900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Garet"/>
                <a:ea typeface="Garet"/>
                <a:cs typeface="Garet"/>
              </a:rPr>
              <a:t>Minimal support for assistive technology users in co-design</a:t>
            </a:r>
          </a:p>
          <a:p>
            <a:pPr marL="342900" indent="-342900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Garet"/>
                <a:ea typeface="Garet"/>
                <a:cs typeface="Garet"/>
              </a:rPr>
              <a:t>Need for accessibility embedded directly into the prototyping process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3197A95-0CD2-6192-6159-241E4B1D5F29}"/>
              </a:ext>
            </a:extLst>
          </p:cNvPr>
          <p:cNvSpPr txBox="1"/>
          <p:nvPr/>
        </p:nvSpPr>
        <p:spPr>
          <a:xfrm>
            <a:off x="2029759" y="3674113"/>
            <a:ext cx="4245062" cy="81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50" b="1" dirty="0">
                <a:latin typeface="Garet Bold"/>
                <a:ea typeface="Calibri"/>
                <a:cs typeface="Calibri"/>
              </a:rPr>
              <a:t>What Current Research </a:t>
            </a:r>
            <a:endParaRPr lang="en-US">
              <a:latin typeface="Calibri"/>
              <a:ea typeface="Calibri"/>
              <a:cs typeface="Calibri"/>
            </a:endParaRPr>
          </a:p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50" b="1" dirty="0">
                <a:latin typeface="Garet Bold"/>
                <a:ea typeface="Calibri"/>
                <a:cs typeface="Calibri"/>
              </a:rPr>
              <a:t>Focuses On: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D5DF0755-328D-3B79-5BAE-31E830B9C743}"/>
              </a:ext>
            </a:extLst>
          </p:cNvPr>
          <p:cNvSpPr txBox="1"/>
          <p:nvPr/>
        </p:nvSpPr>
        <p:spPr>
          <a:xfrm>
            <a:off x="7487181" y="3674113"/>
            <a:ext cx="4245062" cy="81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50" b="1" dirty="0">
                <a:latin typeface="Garet Bold"/>
                <a:ea typeface="Calibri"/>
                <a:cs typeface="Calibri"/>
              </a:rPr>
              <a:t>What's</a:t>
            </a:r>
            <a:br>
              <a:rPr lang="en-US" sz="2450" b="1" dirty="0">
                <a:latin typeface="Garet Bold"/>
                <a:ea typeface="Calibri"/>
                <a:cs typeface="Calibri"/>
              </a:rPr>
            </a:br>
            <a:r>
              <a:rPr lang="en-US" sz="2450" b="1" dirty="0">
                <a:latin typeface="Garet Bold"/>
                <a:ea typeface="Calibri"/>
                <a:cs typeface="Calibri"/>
              </a:rPr>
              <a:t>Missing?: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E6EFE48F-5307-82E3-97DD-EE9EBD7369AF}"/>
              </a:ext>
            </a:extLst>
          </p:cNvPr>
          <p:cNvSpPr txBox="1"/>
          <p:nvPr/>
        </p:nvSpPr>
        <p:spPr>
          <a:xfrm>
            <a:off x="13459758" y="3674113"/>
            <a:ext cx="4245062" cy="81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50" b="1">
                <a:latin typeface="Garet Bold"/>
                <a:ea typeface="Calibri"/>
                <a:cs typeface="Calibri"/>
              </a:rPr>
              <a:t>Identified Research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50" b="1" dirty="0">
                <a:latin typeface="Garet Bold"/>
                <a:ea typeface="Calibri"/>
                <a:cs typeface="Calibri"/>
              </a:rPr>
              <a:t>Gap: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p:transition>
    <p:circl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7506" y="0"/>
            <a:ext cx="9819116" cy="10287000"/>
          </a:xfrm>
          <a:custGeom>
            <a:avLst/>
            <a:gdLst/>
            <a:ahLst/>
            <a:cxnLst/>
            <a:rect l="l" t="t" r="r" b="b"/>
            <a:pathLst>
              <a:path w="9819116" h="10287000">
                <a:moveTo>
                  <a:pt x="0" y="10287000"/>
                </a:moveTo>
                <a:lnTo>
                  <a:pt x="9819115" y="10287000"/>
                </a:lnTo>
                <a:lnTo>
                  <a:pt x="9819115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2773" r="-5476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53875" y="3039580"/>
            <a:ext cx="1781175" cy="178117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60152" y="8095113"/>
            <a:ext cx="1163187" cy="116318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25957" y="-2576207"/>
            <a:ext cx="5851914" cy="585191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C107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261326" y="3763099"/>
            <a:ext cx="6020931" cy="1219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023"/>
              </a:lnSpc>
            </a:pPr>
            <a:r>
              <a:rPr lang="en-US" sz="9399">
                <a:solidFill>
                  <a:srgbClr val="000000"/>
                </a:solidFill>
                <a:latin typeface="Rakkas"/>
                <a:ea typeface="Rakkas"/>
                <a:cs typeface="Rakkas"/>
                <a:sym typeface="Rakkas"/>
              </a:rPr>
              <a:t>Research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77262" y="3553930"/>
            <a:ext cx="6020931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000000"/>
                </a:solidFill>
                <a:latin typeface="Rakkas"/>
                <a:ea typeface="Rakkas"/>
                <a:cs typeface="Rakkas"/>
                <a:sym typeface="Rakkas"/>
              </a:rPr>
              <a:t>Questions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98987" y="5609116"/>
            <a:ext cx="6340398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</a:t>
            </a:r>
            <a:r>
              <a:rPr lang="en-US" sz="2500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ow can semantic, intent-driven prototyping allow assistive technologies to interact with and modify prototypes?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77262" y="5609116"/>
            <a:ext cx="6340398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</a:t>
            </a:r>
            <a:r>
              <a:rPr lang="en-US" sz="2500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ow can shared semantic representations support equitable co-design among all team members?</a:t>
            </a:r>
          </a:p>
        </p:txBody>
      </p:sp>
      <p:sp>
        <p:nvSpPr>
          <p:cNvPr id="16" name="Freeform 16"/>
          <p:cNvSpPr/>
          <p:nvPr/>
        </p:nvSpPr>
        <p:spPr>
          <a:xfrm rot="-5400000">
            <a:off x="12470981" y="-3897711"/>
            <a:ext cx="9424796" cy="5478486"/>
          </a:xfrm>
          <a:custGeom>
            <a:avLst/>
            <a:gdLst/>
            <a:ahLst/>
            <a:cxnLst/>
            <a:rect l="l" t="t" r="r" b="b"/>
            <a:pathLst>
              <a:path w="9424796" h="5478486">
                <a:moveTo>
                  <a:pt x="0" y="0"/>
                </a:moveTo>
                <a:lnTo>
                  <a:pt x="9424796" y="0"/>
                </a:lnTo>
                <a:lnTo>
                  <a:pt x="9424796" y="5478486"/>
                </a:lnTo>
                <a:lnTo>
                  <a:pt x="0" y="5478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72660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31291" y="5544742"/>
            <a:ext cx="6822903" cy="3912085"/>
            <a:chOff x="0" y="0"/>
            <a:chExt cx="1796978" cy="10303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6978" cy="1030343"/>
            </a:xfrm>
            <a:custGeom>
              <a:avLst/>
              <a:gdLst/>
              <a:ahLst/>
              <a:cxnLst/>
              <a:rect l="l" t="t" r="r" b="b"/>
              <a:pathLst>
                <a:path w="1796978" h="1030343">
                  <a:moveTo>
                    <a:pt x="57869" y="0"/>
                  </a:moveTo>
                  <a:lnTo>
                    <a:pt x="1739109" y="0"/>
                  </a:lnTo>
                  <a:cubicBezTo>
                    <a:pt x="1771069" y="0"/>
                    <a:pt x="1796978" y="25909"/>
                    <a:pt x="1796978" y="57869"/>
                  </a:cubicBezTo>
                  <a:lnTo>
                    <a:pt x="1796978" y="972474"/>
                  </a:lnTo>
                  <a:cubicBezTo>
                    <a:pt x="1796978" y="1004434"/>
                    <a:pt x="1771069" y="1030343"/>
                    <a:pt x="1739109" y="1030343"/>
                  </a:cubicBezTo>
                  <a:lnTo>
                    <a:pt x="57869" y="1030343"/>
                  </a:lnTo>
                  <a:cubicBezTo>
                    <a:pt x="25909" y="1030343"/>
                    <a:pt x="0" y="1004434"/>
                    <a:pt x="0" y="972474"/>
                  </a:cubicBezTo>
                  <a:lnTo>
                    <a:pt x="0" y="57869"/>
                  </a:lnTo>
                  <a:cubicBezTo>
                    <a:pt x="0" y="25909"/>
                    <a:pt x="25909" y="0"/>
                    <a:pt x="57869" y="0"/>
                  </a:cubicBezTo>
                  <a:close/>
                </a:path>
              </a:pathLst>
            </a:custGeom>
            <a:solidFill>
              <a:srgbClr val="FFFFFF"/>
            </a:solidFill>
            <a:ln w="133350" cap="rnd">
              <a:solidFill>
                <a:srgbClr val="3C7F72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96978" cy="1077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32796" y="4998528"/>
            <a:ext cx="2382912" cy="2382641"/>
            <a:chOff x="0" y="0"/>
            <a:chExt cx="6350013" cy="6349289"/>
          </a:xfrm>
        </p:grpSpPr>
        <p:sp>
          <p:nvSpPr>
            <p:cNvPr id="6" name="Freeform 6"/>
            <p:cNvSpPr/>
            <p:nvPr/>
          </p:nvSpPr>
          <p:spPr>
            <a:xfrm>
              <a:off x="-2" y="-1"/>
              <a:ext cx="6350000" cy="6349290"/>
            </a:xfrm>
            <a:custGeom>
              <a:avLst/>
              <a:gdLst/>
              <a:ahLst/>
              <a:cxnLst/>
              <a:rect l="l" t="t" r="r" b="b"/>
              <a:pathLst>
                <a:path w="6350000" h="6349290">
                  <a:moveTo>
                    <a:pt x="5589297" y="1006730"/>
                  </a:moveTo>
                  <a:cubicBezTo>
                    <a:pt x="5465117" y="791694"/>
                    <a:pt x="5239933" y="671386"/>
                    <a:pt x="5008285" y="671221"/>
                  </a:cubicBezTo>
                  <a:lnTo>
                    <a:pt x="5008323" y="671183"/>
                  </a:lnTo>
                  <a:cubicBezTo>
                    <a:pt x="4776675" y="670980"/>
                    <a:pt x="4551453" y="550686"/>
                    <a:pt x="4427311" y="335675"/>
                  </a:cubicBezTo>
                  <a:cubicBezTo>
                    <a:pt x="4242069" y="14784"/>
                    <a:pt x="3831782" y="-95135"/>
                    <a:pt x="3510892" y="90146"/>
                  </a:cubicBezTo>
                  <a:lnTo>
                    <a:pt x="3510841" y="90184"/>
                  </a:lnTo>
                  <a:lnTo>
                    <a:pt x="3510841" y="89980"/>
                  </a:lnTo>
                  <a:cubicBezTo>
                    <a:pt x="3311540" y="204801"/>
                    <a:pt x="3058606" y="213894"/>
                    <a:pt x="2844523" y="92495"/>
                  </a:cubicBezTo>
                  <a:cubicBezTo>
                    <a:pt x="2741495" y="31767"/>
                    <a:pt x="2624048" y="-177"/>
                    <a:pt x="2504455" y="1"/>
                  </a:cubicBezTo>
                  <a:cubicBezTo>
                    <a:pt x="2256157" y="1"/>
                    <a:pt x="2039393" y="134913"/>
                    <a:pt x="1923366" y="335433"/>
                  </a:cubicBezTo>
                  <a:lnTo>
                    <a:pt x="1923366" y="335395"/>
                  </a:lnTo>
                  <a:cubicBezTo>
                    <a:pt x="1807377" y="535877"/>
                    <a:pt x="1590563" y="670790"/>
                    <a:pt x="1342303" y="670790"/>
                  </a:cubicBezTo>
                  <a:cubicBezTo>
                    <a:pt x="971781" y="670790"/>
                    <a:pt x="671438" y="971132"/>
                    <a:pt x="671438" y="1341654"/>
                  </a:cubicBezTo>
                  <a:lnTo>
                    <a:pt x="671438" y="1341731"/>
                  </a:lnTo>
                  <a:lnTo>
                    <a:pt x="671235" y="1341654"/>
                  </a:lnTo>
                  <a:cubicBezTo>
                    <a:pt x="671032" y="1571537"/>
                    <a:pt x="552554" y="1795019"/>
                    <a:pt x="340654" y="1919771"/>
                  </a:cubicBezTo>
                  <a:cubicBezTo>
                    <a:pt x="236398" y="1978609"/>
                    <a:pt x="149886" y="2064406"/>
                    <a:pt x="90185" y="2168170"/>
                  </a:cubicBezTo>
                  <a:cubicBezTo>
                    <a:pt x="-33970" y="2383232"/>
                    <a:pt x="-25525" y="2638388"/>
                    <a:pt x="90147" y="2839111"/>
                  </a:cubicBezTo>
                  <a:lnTo>
                    <a:pt x="90109" y="2839111"/>
                  </a:lnTo>
                  <a:cubicBezTo>
                    <a:pt x="205691" y="3039797"/>
                    <a:pt x="214137" y="3294978"/>
                    <a:pt x="89982" y="3510014"/>
                  </a:cubicBezTo>
                  <a:cubicBezTo>
                    <a:pt x="-95248" y="3830867"/>
                    <a:pt x="14658" y="4241153"/>
                    <a:pt x="335549" y="4426434"/>
                  </a:cubicBezTo>
                  <a:lnTo>
                    <a:pt x="335587" y="4426472"/>
                  </a:lnTo>
                  <a:lnTo>
                    <a:pt x="335460" y="4426561"/>
                  </a:lnTo>
                  <a:cubicBezTo>
                    <a:pt x="535980" y="4542499"/>
                    <a:pt x="670829" y="4759313"/>
                    <a:pt x="670829" y="5007611"/>
                  </a:cubicBezTo>
                  <a:cubicBezTo>
                    <a:pt x="670829" y="5378134"/>
                    <a:pt x="971171" y="5678476"/>
                    <a:pt x="1341681" y="5678476"/>
                  </a:cubicBezTo>
                  <a:cubicBezTo>
                    <a:pt x="1589991" y="5678476"/>
                    <a:pt x="1806717" y="5813362"/>
                    <a:pt x="1922782" y="6013883"/>
                  </a:cubicBezTo>
                  <a:cubicBezTo>
                    <a:pt x="2038771" y="6214314"/>
                    <a:pt x="2255573" y="6349290"/>
                    <a:pt x="2503845" y="6349290"/>
                  </a:cubicBezTo>
                  <a:cubicBezTo>
                    <a:pt x="2623437" y="6349444"/>
                    <a:pt x="2740879" y="6317498"/>
                    <a:pt x="2843913" y="6256783"/>
                  </a:cubicBezTo>
                  <a:cubicBezTo>
                    <a:pt x="3057946" y="6135409"/>
                    <a:pt x="3310943" y="6144502"/>
                    <a:pt x="3510231" y="6259361"/>
                  </a:cubicBezTo>
                  <a:lnTo>
                    <a:pt x="3510231" y="6259120"/>
                  </a:lnTo>
                  <a:lnTo>
                    <a:pt x="3510270" y="6259196"/>
                  </a:lnTo>
                  <a:cubicBezTo>
                    <a:pt x="3831160" y="6444438"/>
                    <a:pt x="4241447" y="6334482"/>
                    <a:pt x="4426740" y="6013629"/>
                  </a:cubicBezTo>
                  <a:cubicBezTo>
                    <a:pt x="4550882" y="5798630"/>
                    <a:pt x="4776066" y="5678311"/>
                    <a:pt x="5007714" y="5678145"/>
                  </a:cubicBezTo>
                  <a:lnTo>
                    <a:pt x="5007663" y="5678057"/>
                  </a:lnTo>
                  <a:cubicBezTo>
                    <a:pt x="5239311" y="5677892"/>
                    <a:pt x="5464533" y="5557572"/>
                    <a:pt x="5588637" y="5342573"/>
                  </a:cubicBezTo>
                  <a:cubicBezTo>
                    <a:pt x="5649762" y="5236719"/>
                    <a:pt x="5678769" y="5121098"/>
                    <a:pt x="5678642" y="5007078"/>
                  </a:cubicBezTo>
                  <a:lnTo>
                    <a:pt x="5678731" y="5007154"/>
                  </a:lnTo>
                  <a:cubicBezTo>
                    <a:pt x="5678934" y="4783710"/>
                    <a:pt x="5790897" y="4566222"/>
                    <a:pt x="5991811" y="4439692"/>
                  </a:cubicBezTo>
                  <a:cubicBezTo>
                    <a:pt x="6100117" y="4382745"/>
                    <a:pt x="6194110" y="4295484"/>
                    <a:pt x="6259781" y="4181730"/>
                  </a:cubicBezTo>
                  <a:cubicBezTo>
                    <a:pt x="6383975" y="3966617"/>
                    <a:pt x="6375529" y="3711436"/>
                    <a:pt x="6259870" y="3510751"/>
                  </a:cubicBezTo>
                  <a:lnTo>
                    <a:pt x="6259908" y="3510751"/>
                  </a:lnTo>
                  <a:cubicBezTo>
                    <a:pt x="6144287" y="3310066"/>
                    <a:pt x="6135829" y="3054884"/>
                    <a:pt x="6259997" y="2839835"/>
                  </a:cubicBezTo>
                  <a:cubicBezTo>
                    <a:pt x="6445278" y="2518944"/>
                    <a:pt x="6335321" y="2108696"/>
                    <a:pt x="6014430" y="1923416"/>
                  </a:cubicBezTo>
                  <a:lnTo>
                    <a:pt x="6014379" y="1923365"/>
                  </a:lnTo>
                  <a:lnTo>
                    <a:pt x="6014506" y="1923327"/>
                  </a:lnTo>
                  <a:cubicBezTo>
                    <a:pt x="5815599" y="1808240"/>
                    <a:pt x="5681309" y="1593953"/>
                    <a:pt x="5679188" y="1348131"/>
                  </a:cubicBezTo>
                  <a:cubicBezTo>
                    <a:pt x="5680356" y="1232130"/>
                    <a:pt x="5651438" y="1114401"/>
                    <a:pt x="5589297" y="1006730"/>
                  </a:cubicBezTo>
                </a:path>
              </a:pathLst>
            </a:custGeom>
            <a:blipFill>
              <a:blip r:embed="rId2"/>
              <a:stretch>
                <a:fillRect l="-24991" r="-2499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436397" y="5544742"/>
            <a:ext cx="6822903" cy="3912085"/>
            <a:chOff x="0" y="0"/>
            <a:chExt cx="1796978" cy="10303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96978" cy="1030343"/>
            </a:xfrm>
            <a:custGeom>
              <a:avLst/>
              <a:gdLst/>
              <a:ahLst/>
              <a:cxnLst/>
              <a:rect l="l" t="t" r="r" b="b"/>
              <a:pathLst>
                <a:path w="1796978" h="1030343">
                  <a:moveTo>
                    <a:pt x="57869" y="0"/>
                  </a:moveTo>
                  <a:lnTo>
                    <a:pt x="1739109" y="0"/>
                  </a:lnTo>
                  <a:cubicBezTo>
                    <a:pt x="1771069" y="0"/>
                    <a:pt x="1796978" y="25909"/>
                    <a:pt x="1796978" y="57869"/>
                  </a:cubicBezTo>
                  <a:lnTo>
                    <a:pt x="1796978" y="972474"/>
                  </a:lnTo>
                  <a:cubicBezTo>
                    <a:pt x="1796978" y="1004434"/>
                    <a:pt x="1771069" y="1030343"/>
                    <a:pt x="1739109" y="1030343"/>
                  </a:cubicBezTo>
                  <a:lnTo>
                    <a:pt x="57869" y="1030343"/>
                  </a:lnTo>
                  <a:cubicBezTo>
                    <a:pt x="25909" y="1030343"/>
                    <a:pt x="0" y="1004434"/>
                    <a:pt x="0" y="972474"/>
                  </a:cubicBezTo>
                  <a:lnTo>
                    <a:pt x="0" y="57869"/>
                  </a:lnTo>
                  <a:cubicBezTo>
                    <a:pt x="0" y="25909"/>
                    <a:pt x="25909" y="0"/>
                    <a:pt x="57869" y="0"/>
                  </a:cubicBezTo>
                  <a:close/>
                </a:path>
              </a:pathLst>
            </a:custGeom>
            <a:solidFill>
              <a:srgbClr val="FFFFFF"/>
            </a:solidFill>
            <a:ln w="133350" cap="rnd">
              <a:solidFill>
                <a:srgbClr val="D34A24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796978" cy="1077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957930" y="5116085"/>
            <a:ext cx="2382912" cy="2382641"/>
            <a:chOff x="0" y="0"/>
            <a:chExt cx="6350013" cy="6349289"/>
          </a:xfrm>
        </p:grpSpPr>
        <p:sp>
          <p:nvSpPr>
            <p:cNvPr id="11" name="Freeform 11"/>
            <p:cNvSpPr/>
            <p:nvPr/>
          </p:nvSpPr>
          <p:spPr>
            <a:xfrm>
              <a:off x="-2" y="-1"/>
              <a:ext cx="6350000" cy="6349290"/>
            </a:xfrm>
            <a:custGeom>
              <a:avLst/>
              <a:gdLst/>
              <a:ahLst/>
              <a:cxnLst/>
              <a:rect l="l" t="t" r="r" b="b"/>
              <a:pathLst>
                <a:path w="6350000" h="6349290">
                  <a:moveTo>
                    <a:pt x="5589297" y="1006730"/>
                  </a:moveTo>
                  <a:cubicBezTo>
                    <a:pt x="5465117" y="791694"/>
                    <a:pt x="5239933" y="671386"/>
                    <a:pt x="5008285" y="671221"/>
                  </a:cubicBezTo>
                  <a:lnTo>
                    <a:pt x="5008323" y="671183"/>
                  </a:lnTo>
                  <a:cubicBezTo>
                    <a:pt x="4776675" y="670980"/>
                    <a:pt x="4551453" y="550686"/>
                    <a:pt x="4427311" y="335675"/>
                  </a:cubicBezTo>
                  <a:cubicBezTo>
                    <a:pt x="4242069" y="14784"/>
                    <a:pt x="3831782" y="-95135"/>
                    <a:pt x="3510892" y="90146"/>
                  </a:cubicBezTo>
                  <a:lnTo>
                    <a:pt x="3510841" y="90184"/>
                  </a:lnTo>
                  <a:lnTo>
                    <a:pt x="3510841" y="89980"/>
                  </a:lnTo>
                  <a:cubicBezTo>
                    <a:pt x="3311540" y="204801"/>
                    <a:pt x="3058606" y="213894"/>
                    <a:pt x="2844523" y="92495"/>
                  </a:cubicBezTo>
                  <a:cubicBezTo>
                    <a:pt x="2741495" y="31767"/>
                    <a:pt x="2624048" y="-177"/>
                    <a:pt x="2504455" y="1"/>
                  </a:cubicBezTo>
                  <a:cubicBezTo>
                    <a:pt x="2256157" y="1"/>
                    <a:pt x="2039393" y="134913"/>
                    <a:pt x="1923366" y="335433"/>
                  </a:cubicBezTo>
                  <a:lnTo>
                    <a:pt x="1923366" y="335395"/>
                  </a:lnTo>
                  <a:cubicBezTo>
                    <a:pt x="1807377" y="535877"/>
                    <a:pt x="1590563" y="670790"/>
                    <a:pt x="1342303" y="670790"/>
                  </a:cubicBezTo>
                  <a:cubicBezTo>
                    <a:pt x="971781" y="670790"/>
                    <a:pt x="671438" y="971132"/>
                    <a:pt x="671438" y="1341654"/>
                  </a:cubicBezTo>
                  <a:lnTo>
                    <a:pt x="671438" y="1341731"/>
                  </a:lnTo>
                  <a:lnTo>
                    <a:pt x="671235" y="1341654"/>
                  </a:lnTo>
                  <a:cubicBezTo>
                    <a:pt x="671032" y="1571537"/>
                    <a:pt x="552554" y="1795019"/>
                    <a:pt x="340654" y="1919771"/>
                  </a:cubicBezTo>
                  <a:cubicBezTo>
                    <a:pt x="236398" y="1978609"/>
                    <a:pt x="149886" y="2064406"/>
                    <a:pt x="90185" y="2168170"/>
                  </a:cubicBezTo>
                  <a:cubicBezTo>
                    <a:pt x="-33970" y="2383232"/>
                    <a:pt x="-25525" y="2638388"/>
                    <a:pt x="90147" y="2839111"/>
                  </a:cubicBezTo>
                  <a:lnTo>
                    <a:pt x="90109" y="2839111"/>
                  </a:lnTo>
                  <a:cubicBezTo>
                    <a:pt x="205691" y="3039797"/>
                    <a:pt x="214137" y="3294978"/>
                    <a:pt x="89982" y="3510014"/>
                  </a:cubicBezTo>
                  <a:cubicBezTo>
                    <a:pt x="-95248" y="3830867"/>
                    <a:pt x="14658" y="4241153"/>
                    <a:pt x="335549" y="4426434"/>
                  </a:cubicBezTo>
                  <a:lnTo>
                    <a:pt x="335587" y="4426472"/>
                  </a:lnTo>
                  <a:lnTo>
                    <a:pt x="335460" y="4426561"/>
                  </a:lnTo>
                  <a:cubicBezTo>
                    <a:pt x="535980" y="4542499"/>
                    <a:pt x="670829" y="4759313"/>
                    <a:pt x="670829" y="5007611"/>
                  </a:cubicBezTo>
                  <a:cubicBezTo>
                    <a:pt x="670829" y="5378134"/>
                    <a:pt x="971171" y="5678476"/>
                    <a:pt x="1341681" y="5678476"/>
                  </a:cubicBezTo>
                  <a:cubicBezTo>
                    <a:pt x="1589991" y="5678476"/>
                    <a:pt x="1806717" y="5813362"/>
                    <a:pt x="1922782" y="6013883"/>
                  </a:cubicBezTo>
                  <a:cubicBezTo>
                    <a:pt x="2038771" y="6214314"/>
                    <a:pt x="2255573" y="6349290"/>
                    <a:pt x="2503845" y="6349290"/>
                  </a:cubicBezTo>
                  <a:cubicBezTo>
                    <a:pt x="2623437" y="6349444"/>
                    <a:pt x="2740879" y="6317498"/>
                    <a:pt x="2843913" y="6256783"/>
                  </a:cubicBezTo>
                  <a:cubicBezTo>
                    <a:pt x="3057946" y="6135409"/>
                    <a:pt x="3310943" y="6144502"/>
                    <a:pt x="3510231" y="6259361"/>
                  </a:cubicBezTo>
                  <a:lnTo>
                    <a:pt x="3510231" y="6259120"/>
                  </a:lnTo>
                  <a:lnTo>
                    <a:pt x="3510270" y="6259196"/>
                  </a:lnTo>
                  <a:cubicBezTo>
                    <a:pt x="3831160" y="6444438"/>
                    <a:pt x="4241447" y="6334482"/>
                    <a:pt x="4426740" y="6013629"/>
                  </a:cubicBezTo>
                  <a:cubicBezTo>
                    <a:pt x="4550882" y="5798630"/>
                    <a:pt x="4776066" y="5678311"/>
                    <a:pt x="5007714" y="5678145"/>
                  </a:cubicBezTo>
                  <a:lnTo>
                    <a:pt x="5007663" y="5678057"/>
                  </a:lnTo>
                  <a:cubicBezTo>
                    <a:pt x="5239311" y="5677892"/>
                    <a:pt x="5464533" y="5557572"/>
                    <a:pt x="5588637" y="5342573"/>
                  </a:cubicBezTo>
                  <a:cubicBezTo>
                    <a:pt x="5649762" y="5236719"/>
                    <a:pt x="5678769" y="5121098"/>
                    <a:pt x="5678642" y="5007078"/>
                  </a:cubicBezTo>
                  <a:lnTo>
                    <a:pt x="5678731" y="5007154"/>
                  </a:lnTo>
                  <a:cubicBezTo>
                    <a:pt x="5678934" y="4783710"/>
                    <a:pt x="5790897" y="4566222"/>
                    <a:pt x="5991811" y="4439692"/>
                  </a:cubicBezTo>
                  <a:cubicBezTo>
                    <a:pt x="6100117" y="4382745"/>
                    <a:pt x="6194110" y="4295484"/>
                    <a:pt x="6259781" y="4181730"/>
                  </a:cubicBezTo>
                  <a:cubicBezTo>
                    <a:pt x="6383975" y="3966617"/>
                    <a:pt x="6375529" y="3711436"/>
                    <a:pt x="6259870" y="3510751"/>
                  </a:cubicBezTo>
                  <a:lnTo>
                    <a:pt x="6259908" y="3510751"/>
                  </a:lnTo>
                  <a:cubicBezTo>
                    <a:pt x="6144287" y="3310066"/>
                    <a:pt x="6135829" y="3054884"/>
                    <a:pt x="6259997" y="2839835"/>
                  </a:cubicBezTo>
                  <a:cubicBezTo>
                    <a:pt x="6445278" y="2518944"/>
                    <a:pt x="6335321" y="2108696"/>
                    <a:pt x="6014430" y="1923416"/>
                  </a:cubicBezTo>
                  <a:lnTo>
                    <a:pt x="6014379" y="1923365"/>
                  </a:lnTo>
                  <a:lnTo>
                    <a:pt x="6014506" y="1923327"/>
                  </a:lnTo>
                  <a:cubicBezTo>
                    <a:pt x="5815599" y="1808240"/>
                    <a:pt x="5681309" y="1593953"/>
                    <a:pt x="5679188" y="1348131"/>
                  </a:cubicBezTo>
                  <a:cubicBezTo>
                    <a:pt x="5680356" y="1232130"/>
                    <a:pt x="5651438" y="1114401"/>
                    <a:pt x="5589297" y="1006730"/>
                  </a:cubicBezTo>
                </a:path>
              </a:pathLst>
            </a:custGeom>
            <a:blipFill>
              <a:blip r:embed="rId3"/>
              <a:stretch>
                <a:fillRect l="-16740" r="-16740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7884056" y="8139551"/>
            <a:ext cx="1599963" cy="1591236"/>
          </a:xfrm>
          <a:custGeom>
            <a:avLst/>
            <a:gdLst/>
            <a:ahLst/>
            <a:cxnLst/>
            <a:rect l="l" t="t" r="r" b="b"/>
            <a:pathLst>
              <a:path w="1599963" h="1591236">
                <a:moveTo>
                  <a:pt x="0" y="0"/>
                </a:moveTo>
                <a:lnTo>
                  <a:pt x="1599963" y="0"/>
                </a:lnTo>
                <a:lnTo>
                  <a:pt x="1599963" y="1591236"/>
                </a:lnTo>
                <a:lnTo>
                  <a:pt x="0" y="1591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74096" y="8307515"/>
            <a:ext cx="1599963" cy="1591236"/>
          </a:xfrm>
          <a:custGeom>
            <a:avLst/>
            <a:gdLst/>
            <a:ahLst/>
            <a:cxnLst/>
            <a:rect l="l" t="t" r="r" b="b"/>
            <a:pathLst>
              <a:path w="1599963" h="1591236">
                <a:moveTo>
                  <a:pt x="0" y="0"/>
                </a:moveTo>
                <a:lnTo>
                  <a:pt x="1599963" y="0"/>
                </a:lnTo>
                <a:lnTo>
                  <a:pt x="1599963" y="1591237"/>
                </a:lnTo>
                <a:lnTo>
                  <a:pt x="0" y="159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552628" y="-417895"/>
            <a:ext cx="19027094" cy="4062897"/>
          </a:xfrm>
          <a:custGeom>
            <a:avLst/>
            <a:gdLst/>
            <a:ahLst/>
            <a:cxnLst/>
            <a:rect l="l" t="t" r="r" b="b"/>
            <a:pathLst>
              <a:path w="19027094" h="4062897">
                <a:moveTo>
                  <a:pt x="0" y="0"/>
                </a:moveTo>
                <a:lnTo>
                  <a:pt x="19027093" y="0"/>
                </a:lnTo>
                <a:lnTo>
                  <a:pt x="19027093" y="4062897"/>
                </a:lnTo>
                <a:lnTo>
                  <a:pt x="0" y="40628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277" b="-196029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802433"/>
            <a:ext cx="8681553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C7F72"/>
                </a:solidFill>
                <a:latin typeface="Rakkas"/>
                <a:ea typeface="Rakkas"/>
                <a:cs typeface="Rakkas"/>
                <a:sym typeface="Rakkas"/>
              </a:rPr>
              <a:t>Solution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085133"/>
            <a:ext cx="8681553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BD3C18"/>
                </a:solidFill>
                <a:latin typeface="Rakkas"/>
                <a:ea typeface="Rakkas"/>
                <a:cs typeface="Rakkas"/>
                <a:sym typeface="Rakkas"/>
              </a:rPr>
              <a:t>Objectives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F3CD1465-57CA-547D-8F8D-426B41025D6C}"/>
              </a:ext>
            </a:extLst>
          </p:cNvPr>
          <p:cNvSpPr txBox="1"/>
          <p:nvPr/>
        </p:nvSpPr>
        <p:spPr>
          <a:xfrm>
            <a:off x="2891686" y="5903900"/>
            <a:ext cx="5105592" cy="3350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Garet"/>
                <a:ea typeface="+mn-lt"/>
                <a:cs typeface="+mn-lt"/>
              </a:rPr>
              <a:t>Semantic, intent-based prototype representation</a:t>
            </a:r>
            <a:endParaRPr lang="en-US" sz="2200" dirty="0">
              <a:latin typeface="Garet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Garet"/>
                <a:ea typeface="+mn-lt"/>
                <a:cs typeface="+mn-lt"/>
              </a:rPr>
              <a:t>Screen reader–friendly structure (not visual-only)</a:t>
            </a:r>
            <a:endParaRPr lang="en-US" sz="2200" dirty="0">
              <a:latin typeface="Garet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Garet"/>
                <a:ea typeface="+mn-lt"/>
                <a:cs typeface="+mn-lt"/>
              </a:rPr>
              <a:t>Real-time annotations via text, audio, and semantic edits</a:t>
            </a:r>
            <a:endParaRPr lang="en-US" sz="2200" dirty="0">
              <a:latin typeface="Garet"/>
              <a:ea typeface="Calibri"/>
              <a:cs typeface="Calibri"/>
            </a:endParaRPr>
          </a:p>
          <a:p>
            <a:pPr marL="342900" indent="-342900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dirty="0">
                <a:latin typeface="Garet"/>
                <a:ea typeface="+mn-lt"/>
                <a:cs typeface="+mn-lt"/>
              </a:rPr>
              <a:t>Ensures assistive technology users can fully participate in design</a:t>
            </a:r>
            <a:endParaRPr lang="en-US" sz="2200" dirty="0">
              <a:latin typeface="Garet"/>
              <a:ea typeface="Calibri"/>
              <a:cs typeface="Calibri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18DC988A-6B8A-C1BA-E2A7-7BEA36B9A081}"/>
              </a:ext>
            </a:extLst>
          </p:cNvPr>
          <p:cNvSpPr txBox="1"/>
          <p:nvPr/>
        </p:nvSpPr>
        <p:spPr>
          <a:xfrm>
            <a:off x="11481598" y="5903451"/>
            <a:ext cx="5359426" cy="2901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Garet"/>
                <a:ea typeface="+mn-lt"/>
                <a:cs typeface="+mn-lt"/>
              </a:rPr>
              <a:t>Progressive, keyboard-navigable interface</a:t>
            </a:r>
            <a:endParaRPr lang="en-US" sz="2200" dirty="0">
              <a:latin typeface="Garet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Garet"/>
                <a:ea typeface="+mn-lt"/>
                <a:cs typeface="+mn-lt"/>
              </a:rPr>
              <a:t>Reduced learning curve for new users</a:t>
            </a:r>
            <a:endParaRPr lang="en-US" sz="2200" dirty="0">
              <a:latin typeface="Garet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Garet"/>
                <a:ea typeface="+mn-lt"/>
                <a:cs typeface="+mn-lt"/>
              </a:rPr>
              <a:t>Real-time semantic visual synchronization</a:t>
            </a:r>
            <a:endParaRPr lang="en-US" sz="2200" dirty="0">
              <a:latin typeface="Garet"/>
              <a:ea typeface="Calibri"/>
              <a:cs typeface="Calibri"/>
            </a:endParaRPr>
          </a:p>
          <a:p>
            <a:pPr marL="342900" indent="-342900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dirty="0">
                <a:latin typeface="Garet"/>
                <a:ea typeface="+mn-lt"/>
                <a:cs typeface="+mn-lt"/>
              </a:rPr>
              <a:t>One shared prototype state for all collaborators</a:t>
            </a:r>
            <a:endParaRPr lang="en-US" sz="2200">
              <a:latin typeface="Garet"/>
              <a:ea typeface="Calibri"/>
              <a:cs typeface="Calibri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D6C12B2F-656E-28C2-ED6B-E61E3E4105B2}"/>
              </a:ext>
            </a:extLst>
          </p:cNvPr>
          <p:cNvSpPr txBox="1"/>
          <p:nvPr/>
        </p:nvSpPr>
        <p:spPr>
          <a:xfrm>
            <a:off x="2689801" y="4994197"/>
            <a:ext cx="5983709" cy="40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50" b="1">
                <a:solidFill>
                  <a:srgbClr val="000000"/>
                </a:solidFill>
                <a:latin typeface="Garet Bold"/>
                <a:sym typeface="Garet Bold"/>
              </a:rPr>
              <a:t>Accessibility</a:t>
            </a:r>
            <a:r>
              <a:rPr lang="en-US" sz="2450" b="1" dirty="0">
                <a:solidFill>
                  <a:srgbClr val="000000"/>
                </a:solidFill>
                <a:latin typeface="Garet Bold"/>
                <a:sym typeface="Garet Bold"/>
              </a:rPr>
              <a:t> &amp; Collaboration</a:t>
            </a:r>
            <a:endParaRPr lang="en-US" dirty="0"/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710D66CC-7C38-21B5-9E20-427E5F7D4D2D}"/>
              </a:ext>
            </a:extLst>
          </p:cNvPr>
          <p:cNvSpPr txBox="1"/>
          <p:nvPr/>
        </p:nvSpPr>
        <p:spPr>
          <a:xfrm>
            <a:off x="11275591" y="4994196"/>
            <a:ext cx="5983709" cy="40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50" dirty="0">
                <a:solidFill>
                  <a:srgbClr val="000000"/>
                </a:solidFill>
                <a:latin typeface="Garet Bold"/>
                <a:ea typeface="+mn-lt"/>
                <a:cs typeface="+mn-lt"/>
                <a:sym typeface="Garet Bold"/>
              </a:rPr>
              <a:t>Usability &amp; Real-Time Consistency</a:t>
            </a:r>
            <a:endParaRPr lang="en-US" dirty="0">
              <a:latin typeface="Garet Bold"/>
            </a:endParaRPr>
          </a:p>
        </p:txBody>
      </p:sp>
    </p:spTree>
  </p:cSld>
  <p:clrMapOvr>
    <a:masterClrMapping/>
  </p:clrMapOvr>
  <p:transition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8357344" y="-24617"/>
            <a:ext cx="9263906" cy="9297716"/>
          </a:xfrm>
          <a:custGeom>
            <a:avLst/>
            <a:gdLst/>
            <a:ahLst/>
            <a:cxnLst/>
            <a:rect l="l" t="t" r="r" b="b"/>
            <a:pathLst>
              <a:path w="9263906" h="9297716">
                <a:moveTo>
                  <a:pt x="0" y="0"/>
                </a:moveTo>
                <a:lnTo>
                  <a:pt x="9263906" y="0"/>
                </a:lnTo>
                <a:lnTo>
                  <a:pt x="9263906" y="9297715"/>
                </a:lnTo>
                <a:lnTo>
                  <a:pt x="0" y="9297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30883" y="6840445"/>
            <a:ext cx="9042479" cy="358607"/>
            <a:chOff x="0" y="0"/>
            <a:chExt cx="2680832" cy="106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80832" cy="106317"/>
            </a:xfrm>
            <a:custGeom>
              <a:avLst/>
              <a:gdLst/>
              <a:ahLst/>
              <a:cxnLst/>
              <a:rect l="l" t="t" r="r" b="b"/>
              <a:pathLst>
                <a:path w="2680832" h="106317">
                  <a:moveTo>
                    <a:pt x="0" y="0"/>
                  </a:moveTo>
                  <a:lnTo>
                    <a:pt x="2680832" y="0"/>
                  </a:lnTo>
                  <a:lnTo>
                    <a:pt x="2680832" y="106317"/>
                  </a:lnTo>
                  <a:lnTo>
                    <a:pt x="0" y="106317"/>
                  </a:lnTo>
                  <a:close/>
                </a:path>
              </a:pathLst>
            </a:custGeom>
            <a:solidFill>
              <a:srgbClr val="FFAF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680832" cy="153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6059" y="7552751"/>
            <a:ext cx="8774632" cy="368040"/>
            <a:chOff x="0" y="0"/>
            <a:chExt cx="2601423" cy="109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01423" cy="109113"/>
            </a:xfrm>
            <a:custGeom>
              <a:avLst/>
              <a:gdLst/>
              <a:ahLst/>
              <a:cxnLst/>
              <a:rect l="l" t="t" r="r" b="b"/>
              <a:pathLst>
                <a:path w="2601423" h="109113">
                  <a:moveTo>
                    <a:pt x="0" y="0"/>
                  </a:moveTo>
                  <a:lnTo>
                    <a:pt x="2601423" y="0"/>
                  </a:lnTo>
                  <a:lnTo>
                    <a:pt x="2601423" y="109113"/>
                  </a:lnTo>
                  <a:lnTo>
                    <a:pt x="0" y="109113"/>
                  </a:ln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601423" cy="156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46059" y="8214454"/>
            <a:ext cx="8586881" cy="358607"/>
            <a:chOff x="0" y="0"/>
            <a:chExt cx="2545760" cy="1063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5760" cy="106317"/>
            </a:xfrm>
            <a:custGeom>
              <a:avLst/>
              <a:gdLst/>
              <a:ahLst/>
              <a:cxnLst/>
              <a:rect l="l" t="t" r="r" b="b"/>
              <a:pathLst>
                <a:path w="2545760" h="106317">
                  <a:moveTo>
                    <a:pt x="0" y="0"/>
                  </a:moveTo>
                  <a:lnTo>
                    <a:pt x="2545760" y="0"/>
                  </a:lnTo>
                  <a:lnTo>
                    <a:pt x="2545760" y="106317"/>
                  </a:lnTo>
                  <a:lnTo>
                    <a:pt x="0" y="106317"/>
                  </a:lnTo>
                  <a:close/>
                </a:path>
              </a:pathLst>
            </a:custGeom>
            <a:solidFill>
              <a:srgbClr val="9928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545760" cy="153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46059" y="8914491"/>
            <a:ext cx="8646113" cy="342530"/>
            <a:chOff x="0" y="0"/>
            <a:chExt cx="2563321" cy="101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63321" cy="101550"/>
            </a:xfrm>
            <a:custGeom>
              <a:avLst/>
              <a:gdLst/>
              <a:ahLst/>
              <a:cxnLst/>
              <a:rect l="l" t="t" r="r" b="b"/>
              <a:pathLst>
                <a:path w="2563321" h="101550">
                  <a:moveTo>
                    <a:pt x="0" y="0"/>
                  </a:moveTo>
                  <a:lnTo>
                    <a:pt x="2563321" y="0"/>
                  </a:lnTo>
                  <a:lnTo>
                    <a:pt x="2563321" y="101550"/>
                  </a:lnTo>
                  <a:lnTo>
                    <a:pt x="0" y="101550"/>
                  </a:lnTo>
                  <a:close/>
                </a:path>
              </a:pathLst>
            </a:custGeom>
            <a:solidFill>
              <a:srgbClr val="3C7F7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563321" cy="149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144500" y="478304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88947" y="1418819"/>
            <a:ext cx="14173200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919"/>
              </a:lnSpc>
              <a:spcBef>
                <a:spcPct val="0"/>
              </a:spcBef>
            </a:pPr>
            <a:r>
              <a:rPr lang="en-US" sz="11599">
                <a:solidFill>
                  <a:srgbClr val="D34A24"/>
                </a:solidFill>
                <a:latin typeface="Rakkas"/>
                <a:ea typeface="Rakkas"/>
                <a:cs typeface="Rakkas"/>
                <a:sym typeface="Rakkas"/>
              </a:rPr>
              <a:t>The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84045" y="2899514"/>
            <a:ext cx="14173200" cy="172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262"/>
              </a:lnSpc>
            </a:pPr>
            <a:r>
              <a:rPr lang="en-US" sz="14598">
                <a:solidFill>
                  <a:srgbClr val="3C7F72"/>
                </a:solidFill>
                <a:latin typeface="Rakkas"/>
                <a:ea typeface="Rakkas"/>
                <a:cs typeface="Rakkas"/>
                <a:sym typeface="Rakkas"/>
              </a:rPr>
              <a:t>End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7569677" y="8095113"/>
            <a:ext cx="1163187" cy="116318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Retro Deck</dc:title>
  <cp:revision>113</cp:revision>
  <dcterms:created xsi:type="dcterms:W3CDTF">2006-08-16T00:00:00Z</dcterms:created>
  <dcterms:modified xsi:type="dcterms:W3CDTF">2026-01-28T03:30:13Z</dcterms:modified>
  <dc:identifier>DAG-7MJFmW4</dc:identifier>
</cp:coreProperties>
</file>